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96" r:id="rId3"/>
    <p:sldId id="264" r:id="rId4"/>
    <p:sldId id="281" r:id="rId5"/>
    <p:sldId id="283" r:id="rId6"/>
    <p:sldId id="279" r:id="rId7"/>
    <p:sldId id="282" r:id="rId8"/>
    <p:sldId id="287" r:id="rId9"/>
    <p:sldId id="268" r:id="rId10"/>
    <p:sldId id="288" r:id="rId11"/>
    <p:sldId id="285" r:id="rId12"/>
    <p:sldId id="295" r:id="rId13"/>
    <p:sldId id="263" r:id="rId14"/>
    <p:sldId id="297" r:id="rId15"/>
    <p:sldId id="293" r:id="rId16"/>
    <p:sldId id="291" r:id="rId17"/>
    <p:sldId id="267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3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00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7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99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4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0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6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8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0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5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3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7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69;&#1076;&#1084;&#1086;&#1085;%20&#1044;&#1072;&#1085;&#1090;&#1077;&#1089;\Desktop\&#1074;&#1086;&#1083;&#1085;&#1099;%20&#1089;%20&#1084;&#1091;&#1079;&#1099;&#1082;&#1086;&#1081;%20.mp3" TargetMode="External"/><Relationship Id="rId1" Type="http://schemas.openxmlformats.org/officeDocument/2006/relationships/audio" Target="file:///C:\Users\&#1069;&#1076;&#1084;&#1086;&#1085;%20&#1044;&#1072;&#1085;&#1090;&#1077;&#1089;\Desktop\&#1064;&#1091;&#1084;%20&#1074;&#1086;&#1083;&#1085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9;&#1076;&#1084;&#1086;&#1085;%20&#1044;&#1072;&#1085;&#1090;&#1077;&#1089;\Desktop\1%20&#1056;&#1077;&#1083;&#1072;&#1082;&#1089;&#1072;&#1094;&#1080;&#1103;%20&#1042;&#1086;&#1083;&#1097;&#1077;&#1073;&#1085;&#1099;&#1081;%20&#1089;&#1086;&#1085;%20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9;&#1076;&#1084;&#1086;&#1085;%20&#1044;&#1072;&#1085;&#1090;&#1077;&#1089;\Desktop\&#1055;&#1083;&#1077;&#1089;&#1082;%20&#1074;&#1086;&#1083;&#1085;.mp3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9;&#1076;&#1084;&#1086;&#1085;%20&#1044;&#1072;&#1085;&#1090;&#1077;&#1089;\Desktop\&#1055;&#1086;&#1083;&#1105;&#1090;%20&#1085;&#1072;%20&#1082;&#1086;&#1074;&#1088;&#1077;%20&#1089;&#1072;&#1084;&#1086;&#1083;&#1105;&#1090;&#1077;.mp3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9;&#1076;&#1084;&#1086;&#1085;%20&#1044;&#1072;&#1085;&#1090;&#1077;&#1089;\Desktop\&#1042;&#1072;&#1083;&#1100;&#1089;%20&#1073;&#1072;&#1083;&#1077;&#1090;%20&#1057;&#1087;&#1103;&#1097;&#1072;&#1103;%20&#1082;&#1088;&#1072;&#1089;&#1072;&#1074;&#1080;&#1094;&#1072;.mp3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Муниципальное дошкольное образовательное учреждение</a:t>
            </a:r>
            <a:br>
              <a:rPr lang="ru-RU" sz="1800" b="1" dirty="0" smtClean="0"/>
            </a:br>
            <a:r>
              <a:rPr lang="ru-RU" sz="1800" b="1" dirty="0" smtClean="0"/>
              <a:t>«Детский сад № </a:t>
            </a:r>
            <a:r>
              <a:rPr lang="en-US" sz="1800" b="1" dirty="0" smtClean="0"/>
              <a:t>73</a:t>
            </a:r>
            <a:r>
              <a:rPr lang="ru-RU" sz="1800" b="1" dirty="0" smtClean="0"/>
              <a:t>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1" dirty="0" smtClean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Консультация для педагогов</a:t>
            </a:r>
            <a:r>
              <a:rPr lang="ru-RU" sz="2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1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«Музыкотерапия как средство сохранения и укрепления психического и  физического здоровья </a:t>
            </a:r>
            <a:r>
              <a:rPr lang="ru-RU" sz="2400" b="1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воспитанников</a:t>
            </a:r>
            <a:r>
              <a:rPr lang="ru-RU" sz="2400" b="1" smtClean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»</a:t>
            </a: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				</a:t>
            </a: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                         </a:t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b="1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                                        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Подготовила: 								                         музыкальный 						                                    руководитель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  <a:cs typeface="Aharoni" pitchFamily="2" charset="-79"/>
              </a:rPr>
              <a:t>						                                   Сургучева О.Л.</a:t>
            </a:r>
            <a:endParaRPr lang="ru-RU" sz="2000" b="1" dirty="0">
              <a:solidFill>
                <a:schemeClr val="accent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Picture 2" descr="C:\Users\Эдмон Дантес\Desktop\Конс для воспит муз воспитание детей с отклонениями в речевом развитии\картинки для слайдов консультации\874a6882d20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4392488" cy="3458875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5256584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46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b="1" i="1" u="sng" dirty="0" smtClean="0">
                <a:solidFill>
                  <a:srgbClr val="00B050"/>
                </a:solidFill>
              </a:rPr>
              <a:t>Особенности использования музыкотерапии</a:t>
            </a:r>
            <a:r>
              <a:rPr lang="ru-RU" sz="3000" b="1" i="1" dirty="0" smtClean="0"/>
              <a:t>:</a:t>
            </a:r>
            <a:endParaRPr lang="ru-RU" sz="3000" b="1" dirty="0" smtClean="0"/>
          </a:p>
          <a:p>
            <a:r>
              <a:rPr lang="ru-RU" sz="2800" b="1" dirty="0" smtClean="0">
                <a:solidFill>
                  <a:srgbClr val="0070C0"/>
                </a:solidFill>
              </a:rPr>
              <a:t>громкость звучания музыки должна быть строго дозирована (не громко, но и не тихо);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использовать для прослушивания следует те произведения, которые нравятся всем детям;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лучше использовать музыкальные пьесы, знакомые детям (они не должны отвлекать внимание новизной);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продолжительность прослушивания должна составлять не более 10 минут одновременно</a:t>
            </a:r>
          </a:p>
          <a:p>
            <a:endParaRPr lang="ru-RU" dirty="0"/>
          </a:p>
        </p:txBody>
      </p:sp>
      <p:pic>
        <p:nvPicPr>
          <p:cNvPr id="6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5633415"/>
            <a:ext cx="2506461" cy="1224585"/>
          </a:xfrm>
          <a:prstGeom prst="rect">
            <a:avLst/>
          </a:prstGeom>
          <a:noFill/>
        </p:spPr>
      </p:pic>
      <p:pic>
        <p:nvPicPr>
          <p:cNvPr id="7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380" y="5641727"/>
            <a:ext cx="2100472" cy="121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185" y="44624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Музыкотерапия в коррекционной логопедической работе с детьми с ТНР</a:t>
            </a:r>
            <a:endParaRPr lang="ru-RU" sz="2800" b="1" i="1" u="sng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84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b="1" dirty="0" smtClean="0">
                <a:solidFill>
                  <a:schemeClr val="tx2"/>
                </a:solidFill>
              </a:rPr>
              <a:t>Музыкотерапия включает следующие виды деятельности: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-прослушивание музыкальных произведений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-прослушивание звуков природы, пения птиц и т.д.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-выполнение ритмических движений под музыку (включающих общую, мелкую и артикуляционную моторики)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музыку и </a:t>
            </a:r>
            <a:r>
              <a:rPr lang="ru-RU" sz="2400" b="1" dirty="0" err="1" smtClean="0">
                <a:solidFill>
                  <a:schemeClr val="tx2"/>
                </a:solidFill>
              </a:rPr>
              <a:t>изодеятельность</a:t>
            </a:r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b="1" dirty="0" smtClean="0"/>
              <a:t>       Музыкотерапия в коррекционной работе способствует:</a:t>
            </a:r>
          </a:p>
          <a:p>
            <a:r>
              <a:rPr lang="ru-RU" sz="2400" b="1" dirty="0" smtClean="0"/>
              <a:t>-улучшению общего эмоционального состояния детей</a:t>
            </a:r>
          </a:p>
          <a:p>
            <a:r>
              <a:rPr lang="ru-RU" sz="2400" b="1" dirty="0" smtClean="0"/>
              <a:t>-улучшению исполнения качества движений (развивается выразительность, ритмичность, координация, плавность)</a:t>
            </a:r>
          </a:p>
          <a:p>
            <a:r>
              <a:rPr lang="ru-RU" sz="2400" b="1" dirty="0" smtClean="0"/>
              <a:t>происходит стимулирование речевой функции</a:t>
            </a:r>
            <a:endParaRPr lang="ru-RU" sz="2400" b="1" dirty="0"/>
          </a:p>
        </p:txBody>
      </p:sp>
      <p:pic>
        <p:nvPicPr>
          <p:cNvPr id="9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872930"/>
            <a:ext cx="2016224" cy="985070"/>
          </a:xfrm>
          <a:prstGeom prst="rect">
            <a:avLst/>
          </a:prstGeom>
          <a:noFill/>
        </p:spPr>
      </p:pic>
      <p:pic>
        <p:nvPicPr>
          <p:cNvPr id="10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5872930"/>
            <a:ext cx="1701189" cy="985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Рецептивная</a:t>
            </a: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музыкотерапия для детей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</a:rPr>
              <a:t>Упражнение «Шум моря»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/>
              <a:t>Дети слушают звуки моря, а затем им  предлагают «подышать», как море. Сделать тихий, мягкий вдох животом и плавно поднять вверх руки. А потом, выдохнуть на звук «Ш».</a:t>
            </a:r>
            <a:br>
              <a:rPr lang="ru-RU" sz="2700" b="1" dirty="0" smtClean="0"/>
            </a:br>
            <a:r>
              <a:rPr lang="ru-RU" sz="2700" b="1" dirty="0" smtClean="0"/>
              <a:t>Выдыхать долго, втягивая живот, чтоб вышел весь воздух. Мягко опустить руки и снова вдохнуть.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Эдмон Дантес\Desktop\babc38cf2c44b8014c5f48215fac6c80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76350" y="3861048"/>
            <a:ext cx="6591300" cy="2059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Шум вол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548680"/>
            <a:ext cx="304800" cy="304800"/>
          </a:xfrm>
          <a:prstGeom prst="rect">
            <a:avLst/>
          </a:prstGeom>
        </p:spPr>
      </p:pic>
      <p:pic>
        <p:nvPicPr>
          <p:cNvPr id="9" name="волны с музыкой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79512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32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68952" cy="5400600"/>
          </a:xfrm>
        </p:spPr>
        <p:txBody>
          <a:bodyPr numCol="2"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/>
              <a:t>Мы спокойно отдыхаем,</a:t>
            </a:r>
            <a:br>
              <a:rPr lang="ru-RU" sz="2000" dirty="0" smtClean="0"/>
            </a:br>
            <a:r>
              <a:rPr lang="ru-RU" sz="2000" dirty="0" smtClean="0"/>
              <a:t>Сном волшебным засыпаем.</a:t>
            </a:r>
            <a:br>
              <a:rPr lang="ru-RU" sz="2000" dirty="0" smtClean="0"/>
            </a:br>
            <a:r>
              <a:rPr lang="ru-RU" sz="2000" dirty="0" smtClean="0"/>
              <a:t>Дышится легко, ровно, глубоко…</a:t>
            </a:r>
            <a:br>
              <a:rPr lang="ru-RU" sz="2000" dirty="0" smtClean="0"/>
            </a:br>
            <a:r>
              <a:rPr lang="ru-RU" sz="2000" dirty="0" smtClean="0"/>
              <a:t>Наши руки отдыхают…</a:t>
            </a:r>
            <a:br>
              <a:rPr lang="ru-RU" sz="2000" dirty="0" smtClean="0"/>
            </a:br>
            <a:r>
              <a:rPr lang="ru-RU" sz="2000" dirty="0" smtClean="0"/>
              <a:t>Ноги тоже отдыхают…</a:t>
            </a:r>
            <a:br>
              <a:rPr lang="ru-RU" sz="2000" dirty="0" smtClean="0"/>
            </a:br>
            <a:r>
              <a:rPr lang="ru-RU" sz="2000" dirty="0" smtClean="0"/>
              <a:t>Отдыхают, засыпают… (2 раза)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Дышится легко… ровно… глубоко…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Напряженье улетело…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И расслаблено всё тело.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Будто мы лежим на травке,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На зелёной, мягкой травке…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Греет солнышко сейчас…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Ножки тёплые у нас…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Дышится легко… ровно… глубоко…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Мы спокойно отдыхали,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Сном волшебным засыпали.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Хорошо нам отдыхать!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Но пора уже вставать!</a:t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i="1" dirty="0">
              <a:latin typeface="Arial Black" pitchFamily="34" charset="0"/>
            </a:endParaRPr>
          </a:p>
        </p:txBody>
      </p:sp>
      <p:pic>
        <p:nvPicPr>
          <p:cNvPr id="18" name="Содержимое 17" descr="c8d2fe24a9d6d847e936ec92328063d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563" y="2900312"/>
            <a:ext cx="37623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87624" y="207309"/>
            <a:ext cx="684076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Рецептивная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узыкотерапия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для детей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Релаксационное упражнение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«Волшебный сон»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1 Релаксация Волщебный сон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2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6004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Активная музыкотерапия для детей. </a:t>
            </a:r>
            <a:r>
              <a:rPr lang="ru-RU" sz="2800" b="1" i="1" dirty="0" smtClean="0">
                <a:solidFill>
                  <a:srgbClr val="00B050"/>
                </a:solidFill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Упражнение по </a:t>
            </a:r>
            <a:r>
              <a:rPr lang="ru-RU" sz="2800" b="1" dirty="0" err="1" smtClean="0">
                <a:solidFill>
                  <a:srgbClr val="0070C0"/>
                </a:solidFill>
              </a:rPr>
              <a:t>ритмотерапии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«Пузырьки воздуха»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Под звуки плеска волн дети очень тихо, легко и мягко ходят на носочках. Они представляют себя пузырьками  воздуха, лёгкими и невесомыми.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017070914081441378886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702" y="4077072"/>
            <a:ext cx="6591300" cy="2171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Плеск вол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Упражнение по </a:t>
            </a:r>
            <a:r>
              <a:rPr lang="ru-RU" sz="2400" b="1" dirty="0" err="1" smtClean="0">
                <a:solidFill>
                  <a:srgbClr val="FF0000"/>
                </a:solidFill>
              </a:rPr>
              <a:t>музыкоизотерапии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Картина В.М.Васнецова «Ковёр-самолёт»</a:t>
            </a:r>
            <a:endParaRPr lang="ru-RU" sz="2400" b="1" dirty="0"/>
          </a:p>
        </p:txBody>
      </p:sp>
      <p:pic>
        <p:nvPicPr>
          <p:cNvPr id="4" name="Содержимое 4" descr="Slide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492896"/>
            <a:ext cx="5037666" cy="3778250"/>
          </a:xfrm>
        </p:spPr>
      </p:pic>
      <p:pic>
        <p:nvPicPr>
          <p:cNvPr id="5" name="Полёт на ковре самолё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Упражнение по </a:t>
            </a:r>
            <a:r>
              <a:rPr lang="ru-RU" sz="2400" b="1" dirty="0" err="1" smtClean="0">
                <a:solidFill>
                  <a:srgbClr val="FF0000"/>
                </a:solidFill>
              </a:rPr>
              <a:t>музыкоизотерапии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Картина В.А.Васнецова «Спящая царевна»</a:t>
            </a:r>
            <a:endParaRPr lang="ru-RU" sz="2400" b="1" dirty="0"/>
          </a:p>
        </p:txBody>
      </p:sp>
      <p:pic>
        <p:nvPicPr>
          <p:cNvPr id="1026" name="Picture 2" descr="C:\Users\Эдмон Дантес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43100" y="2480080"/>
            <a:ext cx="6591300" cy="3085289"/>
          </a:xfrm>
          <a:prstGeom prst="rect">
            <a:avLst/>
          </a:prstGeom>
          <a:noFill/>
        </p:spPr>
      </p:pic>
      <p:pic>
        <p:nvPicPr>
          <p:cNvPr id="5" name="Вальс балет Спящая красав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00B050"/>
                </a:solidFill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>
                <a:solidFill>
                  <a:srgbClr val="00B050"/>
                </a:solidFill>
              </a:rPr>
              <a:t/>
            </a:r>
            <a:br>
              <a:rPr lang="ru-RU" sz="2400" b="1" i="1" dirty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Т</a:t>
            </a:r>
            <a:r>
              <a:rPr lang="ru-RU" sz="2400" b="1" i="1" dirty="0" smtClean="0">
                <a:solidFill>
                  <a:srgbClr val="00B050"/>
                </a:solidFill>
              </a:rPr>
              <a:t>аким </a:t>
            </a:r>
            <a:r>
              <a:rPr lang="ru-RU" sz="2400" b="1" i="1" dirty="0" smtClean="0">
                <a:solidFill>
                  <a:srgbClr val="00B050"/>
                </a:solidFill>
              </a:rPr>
              <a:t>образом, становится ясно, что использование музыкотерапии в дошкольных образовательных учреждениях выступает как необходимое условие полноценного развития детей.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Эдмон Дантес\Desktop\Конс для воспит муз воспитание детей с отклонениями в речевом развитии\картинки для слайдов консультации\724337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799288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Спасибо за </a:t>
            </a:r>
            <a:r>
              <a:rPr lang="ru-RU" b="1" i="1" dirty="0" smtClean="0">
                <a:solidFill>
                  <a:srgbClr val="00B050"/>
                </a:solidFill>
              </a:rPr>
              <a:t>внимание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Эдмон Дантес\Desktop\Конс для воспит муз воспитание детей с отклонениями в речевом развитии\картинки для слайдов консультации\scsvxlu-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15" y="1933575"/>
            <a:ext cx="7704856" cy="4411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b="1" u="sng" dirty="0" smtClean="0">
                <a:solidFill>
                  <a:srgbClr val="00B050"/>
                </a:solidFill>
              </a:rPr>
              <a:t>Использование </a:t>
            </a:r>
            <a:r>
              <a:rPr lang="ru-RU" sz="3000" b="1" u="sng" dirty="0" err="1" smtClean="0">
                <a:solidFill>
                  <a:srgbClr val="00B050"/>
                </a:solidFill>
              </a:rPr>
              <a:t>здоровьесберегающих</a:t>
            </a:r>
            <a:r>
              <a:rPr lang="ru-RU" sz="3000" b="1" u="sng" dirty="0" smtClean="0">
                <a:solidFill>
                  <a:srgbClr val="00B050"/>
                </a:solidFill>
              </a:rPr>
              <a:t> технологий в музыкальной </a:t>
            </a:r>
            <a:r>
              <a:rPr lang="ru-RU" sz="3000" b="1" u="sng" smtClean="0">
                <a:solidFill>
                  <a:srgbClr val="00B050"/>
                </a:solidFill>
              </a:rPr>
              <a:t>деятельности ДОУ</a:t>
            </a:r>
            <a:endParaRPr lang="ru-RU" sz="3000" b="1" u="sng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Воспитание здорового подрастающего поколения граждан России - первоочередная задача государства, от решения которой во многом зависит его будущее процветание.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с новыми нормативными документами, введением ФГОС, особую актуальность приобретает оптимизация сохранения и укрепления психофизического здоровья ребенка.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Одной из главных задач дошкольного учреждения является – создание условий, гарантирующих формирование и укрепление здоровья воспитанников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Это требует внедрения 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здоровьесберегающих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технологий во все образовательные области и интеграцию оздоровительной работы с музыкально-образовательной.</a:t>
            </a:r>
          </a:p>
          <a:p>
            <a:endParaRPr lang="ru-RU" sz="2400" b="1" dirty="0" smtClean="0"/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cs typeface="Aharoni" pitchFamily="2" charset="-79"/>
              </a:rPr>
              <a:t/>
            </a:r>
            <a:br>
              <a:rPr lang="ru-RU" sz="2000" b="1" dirty="0" smtClean="0">
                <a:cs typeface="Aharoni" pitchFamily="2" charset="-79"/>
              </a:rPr>
            </a:br>
            <a:r>
              <a:rPr lang="ru-RU" sz="3200" b="1" u="sng" dirty="0" smtClean="0">
                <a:solidFill>
                  <a:srgbClr val="00B050"/>
                </a:solidFill>
                <a:cs typeface="Aharoni" pitchFamily="2" charset="-79"/>
              </a:rPr>
              <a:t>Музыкотерапия</a:t>
            </a:r>
            <a:r>
              <a:rPr lang="ru-RU" sz="2000" b="1" dirty="0" smtClean="0">
                <a:cs typeface="Aharoni" pitchFamily="2" charset="-79"/>
              </a:rPr>
              <a:t/>
            </a:r>
            <a:br>
              <a:rPr lang="ru-RU" sz="2000" b="1" dirty="0" smtClean="0">
                <a:cs typeface="Aharoni" pitchFamily="2" charset="-79"/>
              </a:rPr>
            </a:br>
            <a:r>
              <a:rPr lang="ru-RU" sz="2000" b="1" dirty="0" smtClean="0">
                <a:cs typeface="Aharoni" pitchFamily="2" charset="-79"/>
              </a:rPr>
              <a:t/>
            </a:r>
            <a:br>
              <a:rPr lang="ru-RU" sz="2000" b="1" dirty="0" smtClean="0">
                <a:cs typeface="Aharoni" pitchFamily="2" charset="-79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  <a:cs typeface="Aharoni" pitchFamily="2" charset="-79"/>
              </a:rPr>
              <a:t>Музыкотерапия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haroni" pitchFamily="2" charset="-79"/>
              </a:rPr>
              <a:t> - это метод, использующий музыку в качестве средства коррекции эмоциональных отклонений, страхов, двигательных и речевых расстройств, отклонений в поведении, при коммуникативных затруднениях, а также для лечения различных соматических и психосоматических заболеваний.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haroni" pitchFamily="2" charset="-79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  <a:cs typeface="Aharoni" pitchFamily="2" charset="-79"/>
              </a:rPr>
              <a:t>Музыкотерапия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Aharoni" pitchFamily="2" charset="-79"/>
              </a:rPr>
              <a:t>– это метод, использующий музыку в качестве лечебного средства, основанный на целительном воздействии музыки на физическое и психическое состояние человека, а так же при коммуникативных затруднениях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4098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97053" y="5442541"/>
            <a:ext cx="2829320" cy="1066949"/>
          </a:xfrm>
          <a:prstGeom prst="rect">
            <a:avLst/>
          </a:prstGeom>
          <a:noFill/>
        </p:spPr>
      </p:pic>
      <p:pic>
        <p:nvPicPr>
          <p:cNvPr id="5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5440039"/>
            <a:ext cx="2832201" cy="106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rgbClr val="00B050"/>
                </a:solidFill>
              </a:rPr>
              <a:t>Влияние музыки на организм ребёнка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	</a:t>
            </a:r>
            <a:r>
              <a:rPr lang="ru-RU" sz="2000" b="1" dirty="0" smtClean="0"/>
              <a:t>М. Л. Лазарев считает, что музыка воздействует на многие сферы жизнедеятельности через три основных фактора:</a:t>
            </a:r>
          </a:p>
          <a:p>
            <a:r>
              <a:rPr lang="ru-RU" sz="2000" b="1" dirty="0" smtClean="0"/>
              <a:t>Вибрационный фактор музыки -  является стимулятором обменного процесса на уровне клетки.</a:t>
            </a:r>
          </a:p>
          <a:p>
            <a:r>
              <a:rPr lang="ru-RU" sz="2000" b="1" dirty="0" smtClean="0"/>
              <a:t> Физиологический фактор музыки -  способен изменять различные функции организма – такие как дыхательная, двигательная, сердечнососудистая.</a:t>
            </a:r>
          </a:p>
          <a:p>
            <a:r>
              <a:rPr lang="ru-RU" sz="2000" b="1" dirty="0" smtClean="0"/>
              <a:t> Психологический фактор музыки -  через ассоциативные связи, медитацию способен значительно менять психическое состояние ребенка.</a:t>
            </a:r>
          </a:p>
          <a:p>
            <a:pPr>
              <a:buNone/>
            </a:pPr>
            <a:r>
              <a:rPr lang="ru-RU" sz="2000" b="1" dirty="0" smtClean="0"/>
              <a:t>      Музыка учит ребёнка чувствовать ритмы жизни, гармонизирует его собственные биоритмы, влияет биохимические процессы организма.</a:t>
            </a:r>
          </a:p>
          <a:p>
            <a:pPr>
              <a:buNone/>
            </a:pPr>
            <a:r>
              <a:rPr lang="ru-RU" sz="2000" b="1" dirty="0" smtClean="0"/>
              <a:t>      Музыка позволяет точно дозировать психофизическую нагрузку.</a:t>
            </a:r>
          </a:p>
          <a:p>
            <a:pPr>
              <a:buNone/>
            </a:pPr>
            <a:r>
              <a:rPr lang="ru-RU" sz="2000" b="1" dirty="0" smtClean="0"/>
              <a:t>       Музыка, оживляя эмоциональную сферу, снимает стрессы, восстанавливает   иммунитет. </a:t>
            </a:r>
          </a:p>
          <a:p>
            <a:pPr>
              <a:buNone/>
            </a:pPr>
            <a:r>
              <a:rPr lang="ru-RU" sz="2000" b="1" dirty="0" smtClean="0"/>
              <a:t>       Музыка развивает экспрессию человека – двигательную, речевую,     мимическую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rgbClr val="00B050"/>
                </a:solidFill>
              </a:rPr>
              <a:t>Виды музыкотерапия в детском саду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Музыкотерапия применяется в индивидуальной и групповой форме.</a:t>
            </a:r>
          </a:p>
          <a:p>
            <a:pPr>
              <a:buNone/>
            </a:pPr>
            <a:r>
              <a:rPr lang="ru-RU" sz="2000" dirty="0" smtClean="0"/>
              <a:t>Каждая из этих форм может быть представлена в трёх видах музыкотерапии:</a:t>
            </a:r>
          </a:p>
          <a:p>
            <a:pPr>
              <a:buNone/>
            </a:pPr>
            <a:r>
              <a:rPr lang="ru-RU" sz="2000" b="1" dirty="0" smtClean="0"/>
              <a:t>Рецептивная (пассивная) музыкотерапия </a:t>
            </a:r>
            <a:r>
              <a:rPr lang="ru-RU" sz="2000" dirty="0" smtClean="0"/>
              <a:t>– слушание музыки</a:t>
            </a:r>
          </a:p>
          <a:p>
            <a:pPr>
              <a:buNone/>
            </a:pPr>
            <a:r>
              <a:rPr lang="ru-RU" sz="2000" b="1" dirty="0" smtClean="0"/>
              <a:t>Активная музыкотерапия</a:t>
            </a:r>
            <a:r>
              <a:rPr lang="ru-RU" sz="2000" dirty="0" smtClean="0"/>
              <a:t> – </a:t>
            </a:r>
            <a:r>
              <a:rPr lang="ru-RU" sz="2000" dirty="0" err="1" smtClean="0"/>
              <a:t>танцетерапия</a:t>
            </a:r>
            <a:r>
              <a:rPr lang="ru-RU" sz="2000" dirty="0" smtClean="0"/>
              <a:t>, </a:t>
            </a:r>
            <a:r>
              <a:rPr lang="ru-RU" sz="2000" dirty="0" err="1" smtClean="0"/>
              <a:t>вокалотерапия</a:t>
            </a:r>
            <a:r>
              <a:rPr lang="ru-RU" sz="2000" dirty="0" smtClean="0"/>
              <a:t>, приём </a:t>
            </a:r>
            <a:r>
              <a:rPr lang="ru-RU" sz="2000" dirty="0" err="1" smtClean="0"/>
              <a:t>музицирования</a:t>
            </a:r>
            <a:r>
              <a:rPr lang="ru-RU" sz="2000" dirty="0" smtClean="0"/>
              <a:t> на детских шумовых и народных инструментах, </a:t>
            </a:r>
            <a:r>
              <a:rPr lang="ru-RU" sz="2000" dirty="0" err="1" smtClean="0"/>
              <a:t>игротерапия</a:t>
            </a:r>
            <a:r>
              <a:rPr lang="ru-RU" sz="2000" dirty="0" smtClean="0"/>
              <a:t>, </a:t>
            </a:r>
            <a:r>
              <a:rPr lang="ru-RU" sz="2000" dirty="0" err="1" smtClean="0"/>
              <a:t>логоритмика</a:t>
            </a:r>
            <a:r>
              <a:rPr lang="ru-RU" sz="2000" dirty="0" smtClean="0"/>
              <a:t>, </a:t>
            </a:r>
            <a:r>
              <a:rPr lang="ru-RU" sz="2000" dirty="0" err="1" smtClean="0"/>
              <a:t>психогимнастические</a:t>
            </a:r>
            <a:r>
              <a:rPr lang="ru-RU" sz="2000" dirty="0" smtClean="0"/>
              <a:t> этюды и упражнения, </a:t>
            </a:r>
          </a:p>
          <a:p>
            <a:pPr>
              <a:buNone/>
            </a:pPr>
            <a:r>
              <a:rPr lang="ru-RU" sz="2000" b="1" dirty="0" smtClean="0"/>
              <a:t>Интегративная музыкотерапия </a:t>
            </a:r>
            <a:r>
              <a:rPr lang="ru-RU" sz="2000" dirty="0" smtClean="0"/>
              <a:t>– рисование под музыку, музыкальные подвижные игры, пантомима, пластическая драматизация под музыку, создание стихов, рисунков, рассказов после прослушивания музыки и др. творческие формы.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Picture 2" descr="C:\Users\Эдмон Дантес\Desktop\Конс для воспит муз воспитание детей с отклонениями в речевом развитии\картинки для слайдов консультации\Muzykalnye-shumovye-instrumenty-detsk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703" y="5584253"/>
            <a:ext cx="2681403" cy="1261715"/>
          </a:xfrm>
          <a:prstGeom prst="rect">
            <a:avLst/>
          </a:prstGeom>
          <a:noFill/>
        </p:spPr>
      </p:pic>
      <p:pic>
        <p:nvPicPr>
          <p:cNvPr id="6" name="Picture 2" descr="C:\Users\Эдмон Дантес\Desktop\Конс для воспит муз воспитание детей с отклонениями в речевом развитии\картинки для слайдов консультации\415f_40f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584254"/>
            <a:ext cx="2473951" cy="1261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536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u="sng" dirty="0" smtClean="0">
                <a:solidFill>
                  <a:srgbClr val="00B050"/>
                </a:solidFill>
              </a:rPr>
              <a:t>Музыкотерапия </a:t>
            </a:r>
            <a:r>
              <a:rPr lang="ru-RU" sz="3100" b="1" i="1" u="sng" dirty="0" smtClean="0">
                <a:solidFill>
                  <a:srgbClr val="00B050"/>
                </a:solidFill>
              </a:rPr>
              <a:t>в течение дня</a:t>
            </a:r>
            <a:r>
              <a:rPr lang="ru-RU" sz="3600" b="1" u="sng" dirty="0" smtClean="0">
                <a:solidFill>
                  <a:srgbClr val="00B050"/>
                </a:solidFill>
              </a:rPr>
              <a:t/>
            </a:r>
            <a:br>
              <a:rPr lang="ru-RU" sz="3600" b="1" u="sng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  </a:t>
            </a:r>
            <a:r>
              <a:rPr lang="ru-RU" sz="2700" b="1" i="1" u="sng" dirty="0" smtClean="0">
                <a:solidFill>
                  <a:srgbClr val="0070C0"/>
                </a:solidFill>
              </a:rPr>
              <a:t>Музыка для утреннего приёма </a:t>
            </a:r>
            <a:r>
              <a:rPr lang="ru-RU" sz="2700" b="1" i="1" dirty="0" smtClean="0">
                <a:solidFill>
                  <a:srgbClr val="0070C0"/>
                </a:solidFill>
              </a:rPr>
              <a:t>- располагает к тесному контакту между взрослым и ребенком, создает атмосферу уюта, тепла, любви и обеспечивает психологическое благополучие. </a:t>
            </a:r>
            <a:r>
              <a:rPr lang="ru-RU" sz="2800" b="1" u="sng" dirty="0" smtClean="0">
                <a:solidFill>
                  <a:srgbClr val="00B050"/>
                </a:solidFill>
              </a:rPr>
              <a:t/>
            </a:r>
            <a:br>
              <a:rPr lang="ru-RU" sz="2800" b="1" u="sng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Варианты музыки:</a:t>
            </a:r>
            <a:r>
              <a:rPr lang="ru-RU" sz="2700" b="1" u="sng" dirty="0" smtClean="0">
                <a:solidFill>
                  <a:srgbClr val="0070C0"/>
                </a:solidFill>
              </a:rPr>
              <a:t/>
            </a:r>
            <a:br>
              <a:rPr lang="ru-RU" sz="2700" b="1" u="sng" dirty="0" smtClean="0">
                <a:solidFill>
                  <a:srgbClr val="0070C0"/>
                </a:solidFill>
              </a:rPr>
            </a:br>
            <a:r>
              <a:rPr lang="ru-RU" sz="2700" b="1" dirty="0" smtClean="0"/>
              <a:t>- Музыка В.А. Моцарта</a:t>
            </a: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/>
              <a:t>- «Утро» (музыка Грига из сюиты «Пер </a:t>
            </a:r>
            <a:r>
              <a:rPr lang="ru-RU" sz="2700" b="1" dirty="0" err="1" smtClean="0"/>
              <a:t>Гюн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- Музыкальные композиции (оркестр Поля </a:t>
            </a:r>
            <a:r>
              <a:rPr lang="ru-RU" sz="2700" b="1" dirty="0" err="1" smtClean="0"/>
              <a:t>Мориа</a:t>
            </a:r>
            <a:r>
              <a:rPr lang="ru-RU" sz="2700" b="1" dirty="0" smtClean="0"/>
              <a:t>)</a:t>
            </a:r>
            <a:br>
              <a:rPr lang="ru-RU" sz="2700" b="1" dirty="0" smtClean="0"/>
            </a:br>
            <a:r>
              <a:rPr lang="ru-RU" sz="2700" b="1" dirty="0" smtClean="0"/>
              <a:t> - Обработки для русского народного оркестра («Барыня», «Камаринская», «Калинка»)</a:t>
            </a:r>
            <a:br>
              <a:rPr lang="ru-RU" sz="2700" b="1" dirty="0" smtClean="0"/>
            </a:br>
            <a:r>
              <a:rPr lang="ru-RU" sz="2700" b="1" dirty="0" smtClean="0"/>
              <a:t>  - Сен-Санс «Карнавал животных» (симфонический оркестр)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223" y="5517232"/>
            <a:ext cx="3192241" cy="1205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>
                <a:solidFill>
                  <a:srgbClr val="00B050"/>
                </a:solidFill>
              </a:rPr>
              <a:t>Музыкотерапия во время </a:t>
            </a:r>
            <a:r>
              <a:rPr lang="ru-RU" sz="3600" b="1" i="1" u="sng" dirty="0" smtClean="0">
                <a:solidFill>
                  <a:srgbClr val="00B050"/>
                </a:solidFill>
              </a:rPr>
              <a:t>сна</a:t>
            </a:r>
            <a:r>
              <a:rPr lang="ru-RU" sz="3200" b="1" i="1" u="sng" dirty="0" smtClean="0">
                <a:solidFill>
                  <a:srgbClr val="00B050"/>
                </a:solidFill>
              </a:rPr>
              <a:t/>
            </a:r>
            <a:br>
              <a:rPr lang="ru-RU" sz="3200" b="1" i="1" u="sng" dirty="0" smtClean="0">
                <a:solidFill>
                  <a:srgbClr val="00B050"/>
                </a:solidFill>
              </a:rPr>
            </a:br>
            <a:r>
              <a:rPr lang="ru-RU" sz="3200" b="1" i="1" u="sng" dirty="0" smtClean="0">
                <a:solidFill>
                  <a:srgbClr val="00B050"/>
                </a:solidFill>
              </a:rPr>
              <a:t> </a:t>
            </a:r>
            <a:br>
              <a:rPr lang="ru-RU" sz="3200" b="1" i="1" u="sng" dirty="0" smtClean="0">
                <a:solidFill>
                  <a:srgbClr val="00B050"/>
                </a:solidFill>
              </a:rPr>
            </a:br>
            <a:r>
              <a:rPr lang="ru-RU" sz="2700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Музыка во время сна оказывает оздоровляющее терапевтическое воздействие. Сон играет важную роль в обеспечении нервно-психического здоровья детей Дневной сон может сопровождаться следующими музыкальными произведениями: </a:t>
            </a:r>
            <a:r>
              <a:rPr lang="ru-RU" sz="2700" b="1" u="sng" dirty="0" smtClean="0">
                <a:solidFill>
                  <a:srgbClr val="0070C0"/>
                </a:solidFill>
              </a:rPr>
              <a:t> </a:t>
            </a: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B050"/>
                </a:solidFill>
              </a:rPr>
              <a:t/>
            </a:r>
            <a:br>
              <a:rPr lang="ru-RU" sz="2800" b="1" u="sng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700" dirty="0" smtClean="0"/>
              <a:t>- </a:t>
            </a:r>
            <a:r>
              <a:rPr lang="ru-RU" sz="2700" b="1" dirty="0" smtClean="0"/>
              <a:t>«Времена года» П. И. Чайковского.</a:t>
            </a:r>
            <a:br>
              <a:rPr lang="ru-RU" sz="2700" b="1" dirty="0" smtClean="0"/>
            </a:br>
            <a:r>
              <a:rPr lang="ru-RU" sz="2700" b="1" dirty="0" smtClean="0"/>
              <a:t>- Бетховен, соната № 14 «Лунная».</a:t>
            </a:r>
            <a:br>
              <a:rPr lang="ru-RU" sz="2700" b="1" dirty="0" smtClean="0"/>
            </a:br>
            <a:r>
              <a:rPr lang="ru-RU" sz="2700" b="1" dirty="0" smtClean="0"/>
              <a:t>- Бах – </a:t>
            </a:r>
            <a:r>
              <a:rPr lang="ru-RU" sz="2700" b="1" dirty="0" err="1" smtClean="0"/>
              <a:t>Гуно</a:t>
            </a:r>
            <a:r>
              <a:rPr lang="ru-RU" sz="2700" b="1" dirty="0" smtClean="0"/>
              <a:t> «Аве Мария».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5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0" y="5229201"/>
            <a:ext cx="2880320" cy="1484784"/>
          </a:xfrm>
          <a:prstGeom prst="rect">
            <a:avLst/>
          </a:prstGeom>
          <a:noFill/>
        </p:spPr>
      </p:pic>
      <p:pic>
        <p:nvPicPr>
          <p:cNvPr id="5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479" y="5229201"/>
            <a:ext cx="2564182" cy="1484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3265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945" y="5229201"/>
            <a:ext cx="256418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632271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rgbClr val="0070C0"/>
                </a:solidFill>
              </a:rPr>
              <a:t>Как музыка влияет на </a:t>
            </a:r>
            <a:r>
              <a:rPr lang="ru-RU" sz="3200" b="1" i="1" u="sng" dirty="0" smtClean="0">
                <a:solidFill>
                  <a:srgbClr val="0070C0"/>
                </a:solidFill>
              </a:rPr>
              <a:t>сон</a:t>
            </a:r>
            <a:r>
              <a:rPr lang="ru-RU" sz="3200" b="1" i="1" u="sng" dirty="0" smtClean="0">
                <a:solidFill>
                  <a:srgbClr val="0070C0"/>
                </a:solidFill>
              </a:rPr>
              <a:t/>
            </a:r>
            <a:br>
              <a:rPr lang="ru-RU" sz="3200" b="1" i="1" u="sng" dirty="0" smtClean="0">
                <a:solidFill>
                  <a:srgbClr val="0070C0"/>
                </a:solidFill>
              </a:rPr>
            </a:br>
            <a:r>
              <a:rPr lang="ru-RU" sz="2400" b="1" i="1" u="sng" dirty="0" smtClean="0">
                <a:solidFill>
                  <a:srgbClr val="0070C0"/>
                </a:solidFill>
              </a:rPr>
              <a:t/>
            </a:r>
            <a:br>
              <a:rPr lang="ru-RU" sz="2400" b="1" i="1" u="sng" dirty="0" smtClean="0">
                <a:solidFill>
                  <a:srgbClr val="0070C0"/>
                </a:solidFill>
              </a:rPr>
            </a:br>
            <a:r>
              <a:rPr lang="ru-RU" sz="2400" b="1" dirty="0" smtClean="0"/>
              <a:t>Музыка перед сном способна вызывать у детей положительные эмоции. Они будут засыпать и просыпаться в хорошем настроении, что станет отличной мотивацией для контакта с другими людьми и выполнения каких-то поставленных перед ним задач.</a:t>
            </a:r>
            <a:br>
              <a:rPr lang="ru-RU" sz="2400" b="1" dirty="0" smtClean="0"/>
            </a:br>
            <a:r>
              <a:rPr lang="ru-RU" sz="2400" b="1" dirty="0" smtClean="0"/>
              <a:t>Классика действует на детей как успокоительное. Если превратить музыкотерапию перед сном в ежедневный ритуал, вскоре малыш будет ассоциировать выбранные композиции именно с этим. Он начнет быстрее погружаться в глубокий сон, а укладывать малыша станет на много проще.</a:t>
            </a:r>
            <a:br>
              <a:rPr lang="ru-RU" sz="24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i="1" u="sng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152" y="5517232"/>
            <a:ext cx="2123728" cy="1211076"/>
          </a:xfrm>
          <a:prstGeom prst="rect">
            <a:avLst/>
          </a:prstGeom>
          <a:noFill/>
        </p:spPr>
      </p:pic>
      <p:pic>
        <p:nvPicPr>
          <p:cNvPr id="5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39"/>
          <a:stretch>
            <a:fillRect/>
          </a:stretch>
        </p:blipFill>
        <p:spPr bwMode="auto">
          <a:xfrm>
            <a:off x="3491879" y="5517232"/>
            <a:ext cx="1967999" cy="1211076"/>
          </a:xfrm>
          <a:prstGeom prst="rect">
            <a:avLst/>
          </a:prstGeom>
          <a:noFill/>
        </p:spPr>
      </p:pic>
      <p:pic>
        <p:nvPicPr>
          <p:cNvPr id="6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877" y="5537036"/>
            <a:ext cx="2057295" cy="119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Музыкотерапия для вечернего времени.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dirty="0" smtClean="0"/>
              <a:t> </a:t>
            </a:r>
            <a:r>
              <a:rPr lang="ru-RU" sz="2700" dirty="0" smtClean="0"/>
              <a:t>- </a:t>
            </a:r>
            <a:r>
              <a:rPr lang="ru-RU" sz="2700" b="1" dirty="0" smtClean="0"/>
              <a:t>Мендельсон «Концерт для скрипки с оркестром».</a:t>
            </a:r>
            <a:br>
              <a:rPr lang="ru-RU" sz="2700" b="1" dirty="0" smtClean="0"/>
            </a:br>
            <a:r>
              <a:rPr lang="ru-RU" sz="2700" b="1" dirty="0" smtClean="0"/>
              <a:t>- Бах «Органные произведение».</a:t>
            </a:r>
            <a:br>
              <a:rPr lang="ru-RU" sz="2700" b="1" dirty="0" smtClean="0"/>
            </a:br>
            <a:r>
              <a:rPr lang="ru-RU" sz="2700" b="1" dirty="0" smtClean="0"/>
              <a:t>-  </a:t>
            </a:r>
            <a:r>
              <a:rPr lang="ru-RU" sz="2700" b="1" dirty="0" err="1" smtClean="0"/>
              <a:t>Вивальди</a:t>
            </a:r>
            <a:r>
              <a:rPr lang="ru-RU" sz="2700" b="1" dirty="0" smtClean="0"/>
              <a:t> «Времена года».</a:t>
            </a:r>
            <a:br>
              <a:rPr lang="ru-RU" sz="2700" b="1" dirty="0" smtClean="0"/>
            </a:br>
            <a:r>
              <a:rPr lang="ru-RU" sz="2700" b="1" dirty="0" smtClean="0"/>
              <a:t>-  «Голоса природы».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i="1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Эдмон Дантес\Desktop\Конс для воспит муз воспитание детей с отклонениями в речевом развитии\картинки для слайдов консультации\depositphotos_86073970-stock-illustration-children-boys-and-girls-sing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31" r="4641" b="9730"/>
          <a:stretch>
            <a:fillRect/>
          </a:stretch>
        </p:blipFill>
        <p:spPr bwMode="auto">
          <a:xfrm flipV="1">
            <a:off x="323528" y="5589240"/>
            <a:ext cx="3131840" cy="144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124744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Музыка для вечернего времени способствует снятию накопившейся усталости, стрессовых ситуаций за день. Она успокаивает, расслабляет, нормализует кровяное давление и работу нервной системы детского организма.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Варианты музыки для вечернего времени: 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970" y="5373216"/>
            <a:ext cx="2131120" cy="1234020"/>
          </a:xfrm>
          <a:prstGeom prst="rect">
            <a:avLst/>
          </a:prstGeom>
          <a:noFill/>
        </p:spPr>
      </p:pic>
      <p:pic>
        <p:nvPicPr>
          <p:cNvPr id="11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3024336" cy="126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1423</TotalTime>
  <Words>336</Words>
  <Application>Microsoft Office PowerPoint</Application>
  <PresentationFormat>Экран (4:3)</PresentationFormat>
  <Paragraphs>63</Paragraphs>
  <Slides>18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Aharoni</vt:lpstr>
      <vt:lpstr>Arial</vt:lpstr>
      <vt:lpstr>Arial Black</vt:lpstr>
      <vt:lpstr>Century Gothic</vt:lpstr>
      <vt:lpstr>Times New Roman</vt:lpstr>
      <vt:lpstr>Wingdings 3</vt:lpstr>
      <vt:lpstr>Легкий дым</vt:lpstr>
      <vt:lpstr>Муниципальное дошкольное образовательное учреждение «Детский сад № 73»   Консультация для педагогов  «Музыкотерапия как средство сохранения и укрепления психического и  физического здоровья воспитанников»                                                                                   Подготовила:                                  музыкальный                                           руководитель                                          Сургучева О.Л.</vt:lpstr>
      <vt:lpstr> </vt:lpstr>
      <vt:lpstr> Музыкотерапия  Музыкотерапия - это метод, использующий музыку в качестве средства коррекции эмоциональных отклонений, страхов, двигательных и речевых расстройств, отклонений в поведении, при коммуникативных затруднениях, а также для лечения различных соматических и психосоматических заболеваний. Музыкотерапия – это метод, использующий музыку в качестве лечебного средства, основанный на целительном воздействии музыки на физическое и психическое состояние человека, а так же при коммуникативных затруднениях  </vt:lpstr>
      <vt:lpstr>Влияние музыки на организм ребёнка </vt:lpstr>
      <vt:lpstr>Виды музыкотерапия в детском саду </vt:lpstr>
      <vt:lpstr>Музыкотерапия в течение дня   Музыка для утреннего приёма - располагает к тесному контакту между взрослым и ребенком, создает атмосферу уюта, тепла, любви и обеспечивает психологическое благополучие.  Варианты музыки: - Музыка В.А. Моцарта - «Утро» (музыка Грига из сюиты «Пер Гюн  - Музыкальные композиции (оркестр Поля Мориа)  - Обработки для русского народного оркестра («Барыня», «Камаринская», «Калинка»)   - Сен-Санс «Карнавал животных» (симфонический оркестр) </vt:lpstr>
      <vt:lpstr>Музыкотерапия во время сна    Музыка во время сна оказывает оздоровляющее терапевтическое воздействие. Сон играет важную роль в обеспечении нервно-психического здоровья детей Дневной сон может сопровождаться следующими музыкальными произведениями:     - «Времена года» П. И. Чайковского. - Бетховен, соната № 14 «Лунная». - Бах – Гуно «Аве Мария». </vt:lpstr>
      <vt:lpstr>Как музыка влияет на сон  Музыка перед сном способна вызывать у детей положительные эмоции. Они будут засыпать и просыпаться в хорошем настроении, что станет отличной мотивацией для контакта с другими людьми и выполнения каких-то поставленных перед ним задач. Классика действует на детей как успокоительное. Если превратить музыкотерапию перед сном в ежедневный ритуал, вскоре малыш будет ассоциировать выбранные композиции именно с этим. Он начнет быстрее погружаться в глубокий сон, а укладывать малыша станет на много проще.  </vt:lpstr>
      <vt:lpstr>Музыкотерапия для вечернего времени.         - Мендельсон «Концерт для скрипки с оркестром». - Бах «Органные произведение». -  Вивальди «Времена года». -  «Голоса природы». </vt:lpstr>
      <vt:lpstr> </vt:lpstr>
      <vt:lpstr>Музыкотерапия в коррекционной логопедической работе с детьми с ТНР</vt:lpstr>
      <vt:lpstr>Рецептивная  музыкотерапия для детей Упражнение «Шум моря» Дети слушают звуки моря, а затем им  предлагают «подышать», как море. Сделать тихий, мягкий вдох животом и плавно поднять вверх руки. А потом, выдохнуть на звук «Ш». Выдыхать долго, втягивая живот, чтоб вышел весь воздух. Мягко опустить руки и снова вдохнуть. </vt:lpstr>
      <vt:lpstr> Мы спокойно отдыхаем, Сном волшебным засыпаем. Дышится легко, ровно, глубоко… Наши руки отдыхают… Ноги тоже отдыхают… Отдыхают, засыпают… (2 раза) Дышится легко… ровно… глубоко… Напряженье улетело… И расслаблено всё тело. Будто мы лежим на травке, На зелёной, мягкой травке… Греет солнышко сейчас… Ножки тёплые у нас… Дышится легко… ровно… глубоко… Мы спокойно отдыхали, Сном волшебным засыпали. Хорошо нам отдыхать!  Но пора уже вставать!  </vt:lpstr>
      <vt:lpstr>Активная музыкотерапия для детей.  Упражнение по ритмотерапии «Пузырьки воздуха» Под звуки плеска волн дети очень тихо, легко и мягко ходят на носочках. Они представляют себя пузырьками  воздуха, лёгкими и невесомыми. </vt:lpstr>
      <vt:lpstr>Упражнение по музыкоизотерапии Картина В.М.Васнецова «Ковёр-самолёт»</vt:lpstr>
      <vt:lpstr>Упражнение по музыкоизотерапии Картина В.А.Васнецова «Спящая царевна»</vt:lpstr>
      <vt:lpstr>   Таким образом, становится ясно, что использование музыкотерапии в дошкольных образовательных учреждениях выступает как необходимое условие полноценного развития детей.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Александровна</dc:creator>
  <cp:lastModifiedBy>z</cp:lastModifiedBy>
  <cp:revision>180</cp:revision>
  <dcterms:created xsi:type="dcterms:W3CDTF">2017-10-17T20:48:25Z</dcterms:created>
  <dcterms:modified xsi:type="dcterms:W3CDTF">2025-04-02T17:46:35Z</dcterms:modified>
</cp:coreProperties>
</file>